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70" r:id="rId3"/>
    <p:sldId id="267" r:id="rId4"/>
    <p:sldId id="268" r:id="rId5"/>
    <p:sldId id="269" r:id="rId6"/>
    <p:sldId id="260" r:id="rId7"/>
    <p:sldId id="271" r:id="rId8"/>
    <p:sldId id="275" r:id="rId9"/>
    <p:sldId id="272" r:id="rId10"/>
    <p:sldId id="277" r:id="rId11"/>
    <p:sldId id="276" r:id="rId12"/>
    <p:sldId id="278" r:id="rId13"/>
    <p:sldId id="279" r:id="rId14"/>
    <p:sldId id="273" r:id="rId15"/>
    <p:sldId id="274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3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28662" y="1928802"/>
            <a:ext cx="76438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Гнатко</a:t>
            </a:r>
            <a:r>
              <a:rPr lang="ru-RU" b="1" dirty="0" smtClean="0">
                <a:solidFill>
                  <a:schemeClr val="bg1"/>
                </a:solidFill>
              </a:rPr>
              <a:t> Альбина Геннадьевна, 77 лет и/б 917/2017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Диагноз: </a:t>
            </a:r>
          </a:p>
          <a:p>
            <a:r>
              <a:rPr lang="ru-RU" u="sng" dirty="0" smtClean="0">
                <a:solidFill>
                  <a:schemeClr val="bg1"/>
                </a:solidFill>
              </a:rPr>
              <a:t>Основное заболевание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Рак щитовидной железы Т4</a:t>
            </a:r>
            <a:r>
              <a:rPr lang="en-US" dirty="0" err="1" smtClean="0">
                <a:solidFill>
                  <a:schemeClr val="bg1"/>
                </a:solidFill>
              </a:rPr>
              <a:t>NxM</a:t>
            </a:r>
            <a:r>
              <a:rPr lang="ru-RU" dirty="0" smtClean="0">
                <a:solidFill>
                  <a:schemeClr val="bg1"/>
                </a:solidFill>
              </a:rPr>
              <a:t>х. Образование верхушки левого легкого. Шейная </a:t>
            </a:r>
            <a:r>
              <a:rPr lang="ru-RU" dirty="0" err="1" smtClean="0">
                <a:solidFill>
                  <a:schemeClr val="bg1"/>
                </a:solidFill>
              </a:rPr>
              <a:t>лимфаденопатия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u="sng" dirty="0" smtClean="0">
                <a:solidFill>
                  <a:schemeClr val="bg1"/>
                </a:solidFill>
              </a:rPr>
              <a:t>Сопутствующие заболевания</a:t>
            </a:r>
            <a:r>
              <a:rPr lang="ru-RU" dirty="0" smtClean="0">
                <a:solidFill>
                  <a:schemeClr val="bg1"/>
                </a:solidFill>
              </a:rPr>
              <a:t>: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ГБ </a:t>
            </a:r>
            <a:r>
              <a:rPr lang="ru-RU" dirty="0" err="1" smtClean="0">
                <a:solidFill>
                  <a:schemeClr val="bg1"/>
                </a:solidFill>
              </a:rPr>
              <a:t>Пст</a:t>
            </a:r>
            <a:r>
              <a:rPr lang="ru-RU" dirty="0" smtClean="0">
                <a:solidFill>
                  <a:schemeClr val="bg1"/>
                </a:solidFill>
              </a:rPr>
              <a:t>, 3ст., риск 4. ИБС. Атеросклеротический кардиосклероз.  НК1ст. Двухсторонняя катаракта.  Глаукома.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Старый диск\2\ОГШ 2017\Осмотр\Гнатко рак ЩЖ\Гнатко гигантский рак ЩЖ\фото операции Гнатко\IMG_20170110_124046.jpg"/>
          <p:cNvPicPr>
            <a:picLocks noChangeAspect="1" noChangeArrowheads="1"/>
          </p:cNvPicPr>
          <p:nvPr/>
        </p:nvPicPr>
        <p:blipFill>
          <a:blip r:embed="rId2" cstate="print"/>
          <a:srcRect l="33102" t="19672" r="8000" b="25830"/>
          <a:stretch>
            <a:fillRect/>
          </a:stretch>
        </p:blipFill>
        <p:spPr bwMode="auto">
          <a:xfrm rot="10800000" flipH="1" flipV="1">
            <a:off x="642910" y="500042"/>
            <a:ext cx="4123401" cy="2928958"/>
          </a:xfrm>
          <a:prstGeom prst="rect">
            <a:avLst/>
          </a:prstGeom>
          <a:noFill/>
        </p:spPr>
      </p:pic>
      <p:pic>
        <p:nvPicPr>
          <p:cNvPr id="24579" name="Picture 3" descr="D:\Старый диск\2\ОГШ 2017\Осмотр\Гнатко рак ЩЖ\Гнатко гигантский рак ЩЖ\фото операции Гнатко\IMG_20170110_131727.jpg"/>
          <p:cNvPicPr>
            <a:picLocks noChangeAspect="1" noChangeArrowheads="1"/>
          </p:cNvPicPr>
          <p:nvPr/>
        </p:nvPicPr>
        <p:blipFill>
          <a:blip r:embed="rId3" cstate="print"/>
          <a:srcRect t="22656" b="25260"/>
          <a:stretch>
            <a:fillRect/>
          </a:stretch>
        </p:blipFill>
        <p:spPr bwMode="auto">
          <a:xfrm>
            <a:off x="3406950" y="2786058"/>
            <a:ext cx="533509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Старый диск\2\ОГШ 2017\Осмотр\Гнатко рак ЩЖ\Гнатко гигантский рак ЩЖ\фото операции Гнатко\IMG_20170110_125522.jpg"/>
          <p:cNvPicPr>
            <a:picLocks noChangeAspect="1" noChangeArrowheads="1"/>
          </p:cNvPicPr>
          <p:nvPr/>
        </p:nvPicPr>
        <p:blipFill>
          <a:blip r:embed="rId2" cstate="print"/>
          <a:srcRect l="24293" t="40886" r="33195" b="20500"/>
          <a:stretch>
            <a:fillRect/>
          </a:stretch>
        </p:blipFill>
        <p:spPr bwMode="auto">
          <a:xfrm>
            <a:off x="857224" y="1357298"/>
            <a:ext cx="3429024" cy="4163815"/>
          </a:xfrm>
          <a:prstGeom prst="rect">
            <a:avLst/>
          </a:prstGeom>
          <a:noFill/>
        </p:spPr>
      </p:pic>
      <p:pic>
        <p:nvPicPr>
          <p:cNvPr id="25603" name="Picture 3" descr="D:\Старый диск\2\ОГШ 2017\Осмотр\Гнатко рак ЩЖ\Гнатко гигантский рак ЩЖ\фото операции Гнатко\IMG_20170110_130646.jpg"/>
          <p:cNvPicPr>
            <a:picLocks noChangeAspect="1" noChangeArrowheads="1"/>
          </p:cNvPicPr>
          <p:nvPr/>
        </p:nvPicPr>
        <p:blipFill>
          <a:blip r:embed="rId3" cstate="print"/>
          <a:srcRect l="9830" t="14707" r="24634" b="24016"/>
          <a:stretch>
            <a:fillRect/>
          </a:stretch>
        </p:blipFill>
        <p:spPr bwMode="auto">
          <a:xfrm>
            <a:off x="4714876" y="1357298"/>
            <a:ext cx="3314723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Старый диск\2\ОГШ 2017\Осмотр\Гнатко рак ЩЖ\Гнатко гигантский рак ЩЖ\фото операции Гнатко\IMG_20170110_133906.jpg"/>
          <p:cNvPicPr>
            <a:picLocks noChangeAspect="1" noChangeArrowheads="1"/>
          </p:cNvPicPr>
          <p:nvPr/>
        </p:nvPicPr>
        <p:blipFill>
          <a:blip r:embed="rId2" cstate="print"/>
          <a:srcRect l="7291" t="20308" r="18117" b="6333"/>
          <a:stretch>
            <a:fillRect/>
          </a:stretch>
        </p:blipFill>
        <p:spPr bwMode="auto">
          <a:xfrm>
            <a:off x="1357290" y="1071546"/>
            <a:ext cx="3398753" cy="2500330"/>
          </a:xfrm>
          <a:prstGeom prst="rect">
            <a:avLst/>
          </a:prstGeom>
          <a:noFill/>
        </p:spPr>
      </p:pic>
      <p:pic>
        <p:nvPicPr>
          <p:cNvPr id="26627" name="Picture 3" descr="D:\Старый диск\2\ОГШ 2017\Осмотр\Гнатко рак ЩЖ\Гнатко гигантский рак ЩЖ\фото операции Гнатко\IMG_20170110_134017.jpg"/>
          <p:cNvPicPr>
            <a:picLocks noChangeAspect="1" noChangeArrowheads="1"/>
          </p:cNvPicPr>
          <p:nvPr/>
        </p:nvPicPr>
        <p:blipFill>
          <a:blip r:embed="rId3" cstate="print"/>
          <a:srcRect l="8852" t="24628" r="2867" b="28497"/>
          <a:stretch>
            <a:fillRect/>
          </a:stretch>
        </p:blipFill>
        <p:spPr bwMode="auto">
          <a:xfrm>
            <a:off x="4500561" y="3357562"/>
            <a:ext cx="3522291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Старый диск\2\ОГШ 2017\Осмотр\Гнатко рак ЩЖ\Гнатко гигантский рак ЩЖ\фото операции Гнатко\IMG_20170110_135111.jpg"/>
          <p:cNvPicPr>
            <a:picLocks noChangeAspect="1" noChangeArrowheads="1"/>
          </p:cNvPicPr>
          <p:nvPr/>
        </p:nvPicPr>
        <p:blipFill>
          <a:blip r:embed="rId2" cstate="print"/>
          <a:srcRect t="28591" r="31786" b="2932"/>
          <a:stretch>
            <a:fillRect/>
          </a:stretch>
        </p:blipFill>
        <p:spPr bwMode="auto">
          <a:xfrm>
            <a:off x="5072066" y="1214422"/>
            <a:ext cx="3357586" cy="4506023"/>
          </a:xfrm>
          <a:prstGeom prst="rect">
            <a:avLst/>
          </a:prstGeom>
          <a:noFill/>
        </p:spPr>
      </p:pic>
      <p:pic>
        <p:nvPicPr>
          <p:cNvPr id="5" name="Picture 4" descr="D:\Старый диск\2\ОГШ 2017\Осмотр\Гнатко рак ЩЖ\Гнатко гигантский рак ЩЖ\фото операции Гнатко\IMG_20170110_134419.jpg"/>
          <p:cNvPicPr>
            <a:picLocks noChangeAspect="1" noChangeArrowheads="1"/>
          </p:cNvPicPr>
          <p:nvPr/>
        </p:nvPicPr>
        <p:blipFill>
          <a:blip r:embed="rId3" cstate="print"/>
          <a:srcRect l="14000" t="20542" r="19393" b="4853"/>
          <a:stretch>
            <a:fillRect/>
          </a:stretch>
        </p:blipFill>
        <p:spPr bwMode="auto">
          <a:xfrm>
            <a:off x="857224" y="1643050"/>
            <a:ext cx="4000529" cy="3351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488" y="428604"/>
            <a:ext cx="338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Вид послеоперационной раны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482" name="Picture 2" descr="D:\Старый диск\2\ОГШ 2017\Осмотр\Гнатко рак ЩЖ\Гнатко гигантский рак ЩЖ\фото операции Гнатко\IMG_20170110_163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071678"/>
            <a:ext cx="2244344" cy="3000396"/>
          </a:xfrm>
          <a:prstGeom prst="rect">
            <a:avLst/>
          </a:prstGeom>
          <a:noFill/>
        </p:spPr>
      </p:pic>
      <p:pic>
        <p:nvPicPr>
          <p:cNvPr id="20484" name="Picture 4" descr="D:\Старый диск\2\ОГШ 2017\Осмотр\Гнатко рак ЩЖ\Гнатко гигантский рак ЩЖ\фото операции Гнатко\IMG_20170110_163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265547" y="2449705"/>
            <a:ext cx="3000396" cy="2244344"/>
          </a:xfrm>
          <a:prstGeom prst="rect">
            <a:avLst/>
          </a:prstGeom>
          <a:noFill/>
        </p:spPr>
      </p:pic>
      <p:pic>
        <p:nvPicPr>
          <p:cNvPr id="20485" name="Picture 5" descr="D:\Старый диск\2\ОГШ 2017\Осмотр\Гнатко рак ЩЖ\Гнатко гигантский рак ЩЖ\фото операции Гнатко\IMG_20170110_1638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36389" y="2449703"/>
            <a:ext cx="3000393" cy="2244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14744" y="857232"/>
            <a:ext cx="136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ПРЕПАРАТ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458" name="Picture 2" descr="D:\Старый диск\2\ОГШ 2017\Осмотр\Гнатко рак ЩЖ\Гнатко гигантский рак ЩЖ\фото операции Гнатко\IMG_20170110_145655.jpg"/>
          <p:cNvPicPr>
            <a:picLocks noChangeAspect="1" noChangeArrowheads="1"/>
          </p:cNvPicPr>
          <p:nvPr/>
        </p:nvPicPr>
        <p:blipFill>
          <a:blip r:embed="rId2" cstate="print"/>
          <a:srcRect l="9504" t="13846" b="10769"/>
          <a:stretch>
            <a:fillRect/>
          </a:stretch>
        </p:blipFill>
        <p:spPr bwMode="auto">
          <a:xfrm rot="16200000">
            <a:off x="2376378" y="1409781"/>
            <a:ext cx="4105493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4800" cy="1371600"/>
          </a:xfrm>
        </p:spPr>
        <p:txBody>
          <a:bodyPr/>
          <a:lstStyle/>
          <a:p>
            <a:r>
              <a:rPr lang="ru-RU" dirty="0" smtClean="0"/>
              <a:t>Заключительная морфология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492896"/>
            <a:ext cx="7924800" cy="984736"/>
          </a:xfrm>
        </p:spPr>
        <p:txBody>
          <a:bodyPr/>
          <a:lstStyle/>
          <a:p>
            <a:r>
              <a:rPr lang="ru-RU" sz="4400" dirty="0" smtClean="0"/>
              <a:t>В-клеточная </a:t>
            </a:r>
            <a:r>
              <a:rPr lang="ru-RU" sz="4400" dirty="0" err="1" smtClean="0"/>
              <a:t>лимфома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72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1000108"/>
            <a:ext cx="64354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Жалобы: </a:t>
            </a:r>
            <a:r>
              <a:rPr lang="ru-RU" dirty="0" smtClean="0">
                <a:solidFill>
                  <a:schemeClr val="bg1"/>
                </a:solidFill>
              </a:rPr>
              <a:t>на наличие объемного образования области шеи,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затруднение при глотании, дыхании, невозможность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поворота головы,  отечность левой руки.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2714620"/>
            <a:ext cx="731200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Из анамнеза:</a:t>
            </a:r>
            <a:r>
              <a:rPr lang="ru-RU" dirty="0" smtClean="0">
                <a:solidFill>
                  <a:schemeClr val="bg1"/>
                </a:solidFill>
              </a:rPr>
              <a:t>  длительное время наблюдалась в ЛПУ (ГКБ№12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Сормовского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р-она</a:t>
            </a:r>
            <a:r>
              <a:rPr lang="ru-RU" dirty="0" smtClean="0">
                <a:solidFill>
                  <a:schemeClr val="bg1"/>
                </a:solidFill>
              </a:rPr>
              <a:t> г. Нижнего Новгорода) по м/ж по поводу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АИТ, с 2015г. в левой доли щитовидной железы клинически, а далее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инструментально  (УЗИ) выявлено образование,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проводились неоднократные  ТАБ, однако  морфологической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верификации диагноза добиться не удалось. С марта 2016г.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пациентка  отмечает прогрессивный рост образования, появились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затруднения при глотании, эпизодическое затруднение дыхания,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течение последних 10 дней отмечает отек левой в/к.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Внешний вид пациента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Admin\Рабочий стол\фото Гнатко\IMG_20170109_143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428736"/>
            <a:ext cx="1690520" cy="2260005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фото Гнатко\IMG_20170109_143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331287"/>
            <a:ext cx="1763414" cy="235745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фото Гнатко\IMG_20170109_144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500174"/>
            <a:ext cx="1656539" cy="2214578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фото Гнатко\IMG_20170109_144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6681" y="3885424"/>
            <a:ext cx="1859433" cy="2485820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фото Гнатко\IMG_20170109_1440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789040"/>
            <a:ext cx="1785950" cy="2387584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фото Гнатко\IMG_20170109_151254.jpg"/>
          <p:cNvPicPr>
            <a:picLocks noChangeAspect="1" noChangeArrowheads="1"/>
          </p:cNvPicPr>
          <p:nvPr/>
        </p:nvPicPr>
        <p:blipFill>
          <a:blip r:embed="rId7" cstate="print"/>
          <a:srcRect t="21764" b="15922"/>
          <a:stretch>
            <a:fillRect/>
          </a:stretch>
        </p:blipFill>
        <p:spPr bwMode="auto">
          <a:xfrm>
            <a:off x="2915816" y="3661405"/>
            <a:ext cx="2571768" cy="2142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ото Гнатко\IMG_20170109_151254.jpg"/>
          <p:cNvPicPr>
            <a:picLocks noChangeAspect="1" noChangeArrowheads="1"/>
          </p:cNvPicPr>
          <p:nvPr/>
        </p:nvPicPr>
        <p:blipFill>
          <a:blip r:embed="rId2" cstate="print"/>
          <a:srcRect t="21764" b="15922"/>
          <a:stretch>
            <a:fillRect/>
          </a:stretch>
        </p:blipFill>
        <p:spPr bwMode="auto">
          <a:xfrm>
            <a:off x="1785918" y="1357298"/>
            <a:ext cx="2571768" cy="2142444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фото Гнатко\IMG_20170109_151301.jpg"/>
          <p:cNvPicPr>
            <a:picLocks noChangeAspect="1" noChangeArrowheads="1"/>
          </p:cNvPicPr>
          <p:nvPr/>
        </p:nvPicPr>
        <p:blipFill>
          <a:blip r:embed="rId3" cstate="print"/>
          <a:srcRect l="17326" r="17813"/>
          <a:stretch>
            <a:fillRect/>
          </a:stretch>
        </p:blipFill>
        <p:spPr bwMode="auto">
          <a:xfrm rot="5400000">
            <a:off x="4442895" y="3343790"/>
            <a:ext cx="2044157" cy="2357454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фото Гнатко\IMG_20170109_151312.jpg"/>
          <p:cNvPicPr>
            <a:picLocks noChangeAspect="1" noChangeArrowheads="1"/>
          </p:cNvPicPr>
          <p:nvPr/>
        </p:nvPicPr>
        <p:blipFill>
          <a:blip r:embed="rId4" cstate="print"/>
          <a:srcRect l="27652" t="8068" r="10658"/>
          <a:stretch>
            <a:fillRect/>
          </a:stretch>
        </p:blipFill>
        <p:spPr bwMode="auto">
          <a:xfrm rot="5400000">
            <a:off x="4339794" y="1232314"/>
            <a:ext cx="2178923" cy="2428892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фото Гнатко\IMG_20170109_151316.jpg"/>
          <p:cNvPicPr>
            <a:picLocks noChangeAspect="1" noChangeArrowheads="1"/>
          </p:cNvPicPr>
          <p:nvPr/>
        </p:nvPicPr>
        <p:blipFill>
          <a:blip r:embed="rId5" cstate="print"/>
          <a:srcRect l="25513" r="12173"/>
          <a:stretch>
            <a:fillRect/>
          </a:stretch>
        </p:blipFill>
        <p:spPr bwMode="auto">
          <a:xfrm rot="5400000">
            <a:off x="1994617" y="3220301"/>
            <a:ext cx="2082932" cy="250033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868" y="642918"/>
            <a:ext cx="1451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</a:rPr>
              <a:t>Данные КТ</a:t>
            </a:r>
            <a:endParaRPr lang="ru-RU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Данные цитологического исследования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Documents and Settings\Admin\Рабочий стол\фото Гнатко\IMG_20170109_151232.jpg"/>
          <p:cNvPicPr>
            <a:picLocks noChangeAspect="1" noChangeArrowheads="1"/>
          </p:cNvPicPr>
          <p:nvPr/>
        </p:nvPicPr>
        <p:blipFill>
          <a:blip r:embed="rId2" cstate="print"/>
          <a:srcRect l="4769" t="12843" r="5708" b="28377"/>
          <a:stretch>
            <a:fillRect/>
          </a:stretch>
        </p:blipFill>
        <p:spPr bwMode="auto">
          <a:xfrm>
            <a:off x="2214546" y="1857364"/>
            <a:ext cx="4143404" cy="3636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4348" y="1571612"/>
            <a:ext cx="7715304" cy="507209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>
              <a:spcBef>
                <a:spcPct val="0"/>
              </a:spcBef>
            </a:pPr>
            <a:r>
              <a:rPr kumimoji="0" lang="ru-RU" sz="2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3200" b="1" spc="-10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</a:t>
            </a:r>
            <a:r>
              <a:rPr lang="ru-RU" sz="32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перация</a:t>
            </a:r>
            <a:r>
              <a:rPr lang="ru-RU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ru-RU" sz="3200" dirty="0" err="1" smtClean="0">
                <a:solidFill>
                  <a:schemeClr val="bg1"/>
                </a:solidFill>
              </a:rPr>
              <a:t>тиреоидэктомия</a:t>
            </a:r>
            <a:r>
              <a:rPr lang="ru-RU" sz="3200" dirty="0" smtClean="0">
                <a:solidFill>
                  <a:schemeClr val="bg1"/>
                </a:solidFill>
              </a:rPr>
              <a:t>, верхняя неполная продольная </a:t>
            </a:r>
            <a:r>
              <a:rPr lang="ru-RU" sz="3200" dirty="0" err="1" smtClean="0">
                <a:solidFill>
                  <a:schemeClr val="bg1"/>
                </a:solidFill>
              </a:rPr>
              <a:t>стернотомия</a:t>
            </a:r>
            <a:r>
              <a:rPr lang="ru-RU" sz="3200" dirty="0" smtClean="0">
                <a:solidFill>
                  <a:schemeClr val="bg1"/>
                </a:solidFill>
              </a:rPr>
              <a:t>, резекция левой ключицы, резекция левого грушевидного синуса и левой боковой стенки гортаноглотки, ушивание дефекта глотки, </a:t>
            </a:r>
            <a:r>
              <a:rPr lang="ru-RU" sz="3200" dirty="0" err="1" smtClean="0">
                <a:solidFill>
                  <a:schemeClr val="bg1"/>
                </a:solidFill>
              </a:rPr>
              <a:t>трахеостомия</a:t>
            </a:r>
            <a:r>
              <a:rPr lang="ru-RU" sz="3200" dirty="0" smtClean="0">
                <a:solidFill>
                  <a:schemeClr val="bg1"/>
                </a:solidFill>
              </a:rPr>
              <a:t>, дренирование средостения, с РПК дефекта м/т шеи  правой БГМ и кожно-жировыми лоскутами передней грудной стенки, дренирование п/о раны.</a:t>
            </a:r>
          </a:p>
          <a:p>
            <a:pPr lvl="0">
              <a:spcBef>
                <a:spcPct val="0"/>
              </a:spcBef>
            </a:pPr>
            <a:endParaRPr kumimoji="0" lang="ru-RU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Старый диск\2\ОГШ 2017\Осмотр\Гнатко рак ЩЖ\Гнатко гигантский рак ЩЖ\фото операции Гнатко\IMG_20170110_111215.jpg"/>
          <p:cNvPicPr>
            <a:picLocks noChangeAspect="1" noChangeArrowheads="1"/>
          </p:cNvPicPr>
          <p:nvPr/>
        </p:nvPicPr>
        <p:blipFill>
          <a:blip r:embed="rId2" cstate="print"/>
          <a:srcRect l="6225" t="7758" r="5605" b="15898"/>
          <a:stretch>
            <a:fillRect/>
          </a:stretch>
        </p:blipFill>
        <p:spPr bwMode="auto">
          <a:xfrm>
            <a:off x="2357422" y="2143116"/>
            <a:ext cx="4301638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Старый диск\2\ОГШ 2017\Осмотр\Гнатко рак ЩЖ\Гнатко гигантский рак ЩЖ\фото операции Гнатко\IMG_20170110_112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643050"/>
            <a:ext cx="2992459" cy="4000528"/>
          </a:xfrm>
          <a:prstGeom prst="rect">
            <a:avLst/>
          </a:prstGeom>
          <a:noFill/>
        </p:spPr>
      </p:pic>
      <p:pic>
        <p:nvPicPr>
          <p:cNvPr id="22531" name="Picture 3" descr="D:\Старый диск\2\ОГШ 2017\Осмотр\Гнатко рак ЩЖ\Гнатко гигантский рак ЩЖ\фото операции Гнатко\IMG_20170110_112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643050"/>
            <a:ext cx="3000396" cy="4011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Старый диск\2\ОГШ 2017\Осмотр\Гнатко рак ЩЖ\Гнатко гигантский рак ЩЖ\фото операции Гнатко\IMG_20170110_120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5" y="1142984"/>
            <a:ext cx="3125271" cy="4178080"/>
          </a:xfrm>
          <a:prstGeom prst="rect">
            <a:avLst/>
          </a:prstGeom>
          <a:noFill/>
        </p:spPr>
      </p:pic>
      <p:pic>
        <p:nvPicPr>
          <p:cNvPr id="23555" name="Picture 3" descr="D:\Старый диск\2\ОГШ 2017\Осмотр\Гнатко рак ЩЖ\Гнатко гигантский рак ЩЖ\фото операции Гнатко\IMG_20170110_122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142984"/>
            <a:ext cx="3152769" cy="4214842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6429388" y="3286124"/>
            <a:ext cx="571504" cy="5600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357422" y="3357562"/>
            <a:ext cx="642942" cy="5600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172</TotalTime>
  <Words>176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Презентация PowerPoint</vt:lpstr>
      <vt:lpstr>Презентация PowerPoint</vt:lpstr>
      <vt:lpstr>Внешний вид пациента</vt:lpstr>
      <vt:lpstr>Презентация PowerPoint</vt:lpstr>
      <vt:lpstr>Данные цитологического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Заключительная морфология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Юдин Сергей Николаевич, 61 лет, в отделении с 21.11.16.  Клинический диагноз:   Основное заболевание: Рак слепой кишки Т3N0M0. Гистологически №28925 умереннодифференцированная аденокарцинома.  Осложнения: Частичная кишечная непроходимость.   Сопутствующие заболевания: Дивертикулез левой половины ободочной кишки. Левосторонний спастический катаральный колит.  ЖКБ. Хронический калькулезный холецистит. Недостаточность кардии. Поверхностный гастрит. Дуодено-гастральный рефлюкс. Умеренная рубцовая деформация луковицы 12-перстной кишки. ИБС Атеросклеротический кардиосклероз. Синусовая тахикардия. Блокада правой ножки пучка Гиса. ХСН 1 ФК2. Атеросклероз аорты. Транзиторная артериальная гипертония 1 степени АГ. ХОБЛ, тяжелое течение, вне обострения. Диффузный пневмосклероз. ДН 0-1. </dc:title>
  <cp:lastModifiedBy>1</cp:lastModifiedBy>
  <cp:revision>33</cp:revision>
  <dcterms:modified xsi:type="dcterms:W3CDTF">2017-02-11T09:03:59Z</dcterms:modified>
</cp:coreProperties>
</file>